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89" r:id="rId3"/>
    <p:sldId id="327" r:id="rId4"/>
    <p:sldId id="319" r:id="rId5"/>
    <p:sldId id="328" r:id="rId6"/>
    <p:sldId id="329" r:id="rId7"/>
    <p:sldId id="333" r:id="rId8"/>
    <p:sldId id="334" r:id="rId9"/>
    <p:sldId id="335" r:id="rId10"/>
    <p:sldId id="330" r:id="rId11"/>
    <p:sldId id="331" r:id="rId12"/>
    <p:sldId id="336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57" autoAdjust="0"/>
    <p:restoredTop sz="82904" autoAdjust="0"/>
  </p:normalViewPr>
  <p:slideViewPr>
    <p:cSldViewPr snapToGrid="0">
      <p:cViewPr varScale="1">
        <p:scale>
          <a:sx n="95" d="100"/>
          <a:sy n="95" d="100"/>
        </p:scale>
        <p:origin x="15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A3B881-F89C-4503-9E5A-242365D9100D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B3F426-13CB-4768-9D46-1835F795070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8739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0863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0014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雖然我在這幾堂課尚未提及有關無線網路的知識，不過有時間的話會補充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3F426-13CB-4768-9D46-1835F795070E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9952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Internet </a:t>
            </a:r>
            <a:r>
              <a:rPr lang="en-US" altLang="zh-TW" sz="1200" b="1" cap="none" spc="0" dirty="0" err="1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Protocal</a:t>
            </a:r>
            <a:r>
              <a:rPr lang="zh-TW" altLang="en-US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第四代</a:t>
            </a:r>
            <a:endParaRPr lang="zh-TW" altLang="en-US" sz="12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3006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DA8AD7-7521-4FE7-B984-0BE81CEA7854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1039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DA8AD7-7521-4FE7-B984-0BE81CEA7854}" type="slidenum">
              <a:rPr kumimoji="0" lang="zh-TW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TW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6662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sz="12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8688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之前錄的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3F426-13CB-4768-9D46-1835F795070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0914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3F426-13CB-4768-9D46-1835F795070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8181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3F426-13CB-4768-9D46-1835F795070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6130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之前錄的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B3F426-13CB-4768-9D46-1835F795070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6356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C55450-23C5-CF32-2F14-B982548A8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B6EE421-F48F-727C-D26E-8DDF05A315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8B55B2-EEBD-36E0-7B1C-B2C71392C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9F0D57-92CB-97E4-0D95-C11C578B5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872F68B-7783-C13E-FD47-E4DDB7F74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631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4F70A6-2FA0-E500-249B-89E97F14A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AD79E56-FD9B-97DE-15DE-5D0452ADA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C8671F-208B-AE84-4AD6-529F3CBC3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CEB3F79-1544-912B-D2FC-7D4643246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C6A939-D63B-261D-061F-4739CA9E6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8802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AE03A26-D77A-EB49-8421-068913D833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A0D29F7-5B96-4D0D-3F05-CDB54792D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2B6232-6AAD-3280-F8CC-0478C1695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BF7A11-CE35-3578-9772-D06567B83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1E3919-185D-E2B9-5196-2E083D45A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2613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A4D53C-7F01-30D1-5F99-A8EC6DA2B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E7AF528-55D3-7373-8E88-E5D1E7235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D32DBD-6E37-000A-A7A7-9156C01F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47E01C-16CF-061C-4543-222F369E0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44A4FD-C8F8-8A9F-21F1-BD9B9418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076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94559F-0D94-6231-3602-86999B8CD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08BFBE-F501-4DE5-6977-14A5D8FA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3966F5-A66A-4421-B370-B2F959B7E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914CFE-E308-7CB1-E5F3-07EF439E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985CB9-6CC5-3A39-0BC3-CB2F96E2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710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063161-659C-DABB-4616-85559A5EA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410D91-62D5-2E80-7F67-A95D89C2A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BCC89A-478D-A47A-C449-4415A72F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D3F635-1934-ECF0-4D81-2DA511DC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0517EE-10BE-9EC2-77C7-6154546D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8627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504D89-75FF-7AD3-317B-8E0EE3AF7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CE3F47-B803-B735-A157-9A30F2E1C7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4E462A7-EE38-6540-A998-6A61A6532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D73588E-7E57-FBC0-03D4-40220915F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D067EB6-3864-4C55-BEC0-A6E9A391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331BCC-5A7D-89D9-25DD-41760A33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923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E6281D-7763-C33D-3552-FA0CB3E3D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6D42B74-7332-2E51-87E1-EE06DDE77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17335F4-58B0-C202-7536-CC69AEFAC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912A2A2-803D-4809-FF34-F0D6765DE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16BF5B5-A1C0-6668-7C51-0BE3080407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9BAAFA9-D8E7-9F3F-5D47-60A2B1432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7D91902-B2A7-656F-34AF-B8B3EC94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BE25419-C114-5806-3C53-AF33E3E9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178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9F1F59-303C-F22D-1735-8CF63E8BA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AB44121-3B80-2C74-1DDB-58A9292BA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3C43923-5D16-F305-81FD-EF8511FF7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23F0AC-0384-3719-826E-264F5A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61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F78B482-3446-ECDE-88C3-D45E4F96E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7B119B1-0FE3-F586-2F20-08071910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79C6E7-15BB-A39E-1C39-E82C3CAC4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811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F1DEF2-1BC0-5BCB-A4B5-9919AA214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16A8E-ED78-3818-8DA3-7409500AF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D6CAE9-2360-A967-EA6A-9A2BACA3F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F15A31-A59A-B3CA-97DA-F0F47108D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4A45B6E-547A-2106-B5B7-88F44DBA4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C1229E-9499-2C3B-9592-598FE4A7F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952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67247C-D1AB-FE74-40F5-436A2EC24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FC6B12-8F52-B759-35C9-C2EADF22E3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A03C7C-004B-594E-BD40-3EC8DE79A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8523BA-D648-B006-B8AA-CF3D5139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89E1EF6-6113-D4D9-5ADB-F4FA5DAF0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98371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DF54D3-B92B-44E5-79A8-75C450B23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7C0CB-7789-2266-04EC-1FB7E2FC22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ED580D3-BA7F-1218-4462-B79285C52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C4E61B-00C6-5896-BE70-FFC6EF82D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685A514-C7AB-4381-5547-D1E4B2927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630ABFC-150C-8936-DBB0-3C8F21C39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14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D6103E-239E-B027-1F54-4226AB27B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432EB90-D693-6CA7-D263-AD2B2B2DD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6D5C04-2534-ECA6-43EE-C18BF1A64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7DFF71E-FA32-5DD8-7183-902FC5EE0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FF5484-795D-D803-0D4A-A311A463C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316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469D52A-2BD6-FC0D-FD3B-241BD1228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74CBACE-2CA8-2C41-BCCC-D744D7F6D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D2EF5E-60A3-0894-9DA7-A1D65AFAB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5E8EF8-E883-6B5C-8398-DA3B5E98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911E06D-9B22-6749-0623-B29A3298B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370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3F5243-DA53-65E6-A870-C13911913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2B0B229-9C7B-C772-5335-A7C4EF56D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D7DD956-F293-9848-D675-94A8085C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DA79569-2FA5-42A9-1E6D-9B06BFB27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DAC7CC-E190-AC96-1476-0D9F0DFB3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926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3C406E-8F79-71AE-31E1-6CA19051D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90434E-B296-6358-65D1-0BD23EF802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10D4734-EA98-F473-D70A-C9AD9AC54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D371B94-CE28-C037-CDD1-9E1F6C22F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85B04CA-60F8-7C4F-BCF7-C5C27B6C9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7C6554-0509-872A-5336-2839C38CF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550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EE74BE-3162-20C8-F82F-5514E4C01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EC53DCB-0277-6D01-4C2C-27101DFBC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8B3D58A-7ADA-1F2E-9301-9BDDB15AD4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942CCF1-E860-845C-907B-FBB30A70B0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C3079E5-53CC-D16D-DC90-832B129091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AA93C77-0990-D2E6-D8BB-534E08A43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0CF6C37-B561-DEDD-F4F8-B5FD3B164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6BBA60A-4176-3527-8B39-984365A44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6562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326C0E-D9B1-BF64-90A4-C7EC8AE66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6741122-0EDB-23CF-450B-915AC94FD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F43B4F4-191C-82D0-B9E4-2A25236FF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8C361B6-630D-A94D-B6E8-ACF3C97DC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5301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A80D4F6-7CC2-EC37-D63A-B0A3823A9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DFBFE7B-240E-15AB-5926-F264FF65E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2991092-E866-FA42-5691-5383CB5A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6691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15BC19-9897-EDEE-0B5B-845A75DB3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C330C9A-0B3D-9FE9-81C0-0B3D22728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E83F8B6-A02C-FB5A-397F-E4573DF777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B08B26D-FB1F-95A5-15ED-F56486BC1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7D3A91D-07C6-C66B-367B-5FCF02842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6DCA0D9-A776-CF78-C5A0-FEA3243FA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1922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DE17DC-A355-D05C-7CB5-27400E83E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B63ACF7-D9C2-8908-1804-AFDE287C8A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C3C5054-725B-B919-153E-92A2D07C3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EA2E13-2503-2395-6AE6-DF4DB065B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EC91D4F-74CF-FA9A-3258-E4EA8E071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A978957-7D9A-B279-062B-4835BAA57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0771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EFB2FEE-2FF7-978B-DACE-1D0ED3F87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EBF1B86-C96B-1904-EB5D-43F27A2B9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6152E6-FD05-92D0-7990-768E4B9E7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0B1B0-96AD-4E60-8E2F-07DCE3E3E57E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D5EE86-E230-BC21-3A12-3465A4D11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136098B-94BD-38E0-9347-02475A146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CD18E-BED0-44DF-B3D1-79F68BCCA9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1472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7989219-E47D-180C-7A22-0414058B5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DDB0D7-4AC7-1226-75C9-0CB7E2185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359C22-7435-8AA7-1975-C2F4E59603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6DF3-F9E1-450F-9BF1-D81D7EB6C373}" type="datetimeFigureOut">
              <a:rPr lang="zh-TW" altLang="en-US" smtClean="0"/>
              <a:t>2023/12/23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2960ED-6A75-1AE4-F0E9-ACE1C9BE7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A391C7-41A4-E94E-F6AB-118D39D25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008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K-fyQPYvAs&amp;list=PLipyVj6w96pIlvU7lGoO9NkLKU1qj0FT_&amp;index=1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K-fyQPYvAs&amp;list=PLipyVj6w96pIlvU7lGoO9NkLKU1qj0FT_&amp;index=1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K-fyQPYvAs&amp;list=PLipyVj6w96pIlvU7lGoO9NkLKU1qj0FT_&amp;index=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K-fyQPYvAs&amp;list=PLipyVj6w96pIlvU7lGoO9NkLKU1qj0FT_&amp;index=1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2729692-A41E-0444-35C8-D46C8C47D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9966" y="-718916"/>
            <a:ext cx="14427200" cy="82958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1178100-9E94-82C9-0CBE-20088FF0853D}"/>
              </a:ext>
            </a:extLst>
          </p:cNvPr>
          <p:cNvSpPr/>
          <p:nvPr/>
        </p:nvSpPr>
        <p:spPr>
          <a:xfrm>
            <a:off x="-2616968" y="1124744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F644D8B-0D45-FBFD-BEA1-D84DD008D4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6D8B4EF-72F8-3C98-E245-4BED77440F5D}"/>
              </a:ext>
            </a:extLst>
          </p:cNvPr>
          <p:cNvSpPr/>
          <p:nvPr/>
        </p:nvSpPr>
        <p:spPr>
          <a:xfrm>
            <a:off x="6003634" y="1833527"/>
            <a:ext cx="184731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zh-TW" altLang="en-US" sz="7000" cap="none" spc="0" dirty="0">
              <a:ln w="0"/>
              <a:solidFill>
                <a:srgbClr val="FF3300"/>
              </a:solidFill>
              <a:effectLst>
                <a:reflection blurRad="6350" stA="53000" endA="300" endPos="35500" dir="5400000" sy="-90000" algn="bl" rotWithShape="0"/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26227E-51ED-F1D2-E92A-3EB783FBAE16}"/>
              </a:ext>
            </a:extLst>
          </p:cNvPr>
          <p:cNvSpPr/>
          <p:nvPr/>
        </p:nvSpPr>
        <p:spPr>
          <a:xfrm>
            <a:off x="4711044" y="3131704"/>
            <a:ext cx="2954655" cy="923330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網路設定</a:t>
            </a:r>
            <a:endParaRPr lang="zh-TW" altLang="en-US" sz="54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3A61137-01B4-001C-6861-334FF1600A90}"/>
              </a:ext>
            </a:extLst>
          </p:cNvPr>
          <p:cNvSpPr/>
          <p:nvPr/>
        </p:nvSpPr>
        <p:spPr>
          <a:xfrm>
            <a:off x="2551795" y="1828012"/>
            <a:ext cx="7273145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月主題課程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7000" b="1" dirty="0">
              <a:ln/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6291170-27E1-2734-09D0-26DA4773F9E4}"/>
              </a:ext>
            </a:extLst>
          </p:cNvPr>
          <p:cNvSpPr/>
          <p:nvPr/>
        </p:nvSpPr>
        <p:spPr>
          <a:xfrm>
            <a:off x="4923306" y="4773950"/>
            <a:ext cx="234538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Presented by </a:t>
            </a:r>
            <a:r>
              <a:rPr lang="zh-TW" altLang="en-US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陳奕其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B844E2F-938B-E997-C324-375316891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7852" y="4886893"/>
            <a:ext cx="4257456" cy="3194938"/>
          </a:xfrm>
          <a:prstGeom prst="rect">
            <a:avLst/>
          </a:prstGeom>
        </p:spPr>
      </p:pic>
      <p:grpSp>
        <p:nvGrpSpPr>
          <p:cNvPr id="15" name="群組 14">
            <a:extLst>
              <a:ext uri="{FF2B5EF4-FFF2-40B4-BE49-F238E27FC236}">
                <a16:creationId xmlns:a16="http://schemas.microsoft.com/office/drawing/2014/main" id="{EF8B197B-D0EF-5B0B-3690-194C5EFA78DC}"/>
              </a:ext>
            </a:extLst>
          </p:cNvPr>
          <p:cNvGrpSpPr/>
          <p:nvPr/>
        </p:nvGrpSpPr>
        <p:grpSpPr>
          <a:xfrm>
            <a:off x="9063990" y="5651744"/>
            <a:ext cx="3128010" cy="1206256"/>
            <a:chOff x="9014916" y="5051374"/>
            <a:chExt cx="3128010" cy="1206256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08586D54-15EC-43EB-889A-35307AB42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11290" y1="68821" x2="11290" y2="68821"/>
                          <a14:foregroundMark x1="23754" y1="70342" x2="23754" y2="70342"/>
                          <a14:foregroundMark x1="35044" y1="71103" x2="35044" y2="71103"/>
                          <a14:foregroundMark x1="38856" y1="68061" x2="38856" y2="68061"/>
                          <a14:foregroundMark x1="33138" y1="59696" x2="35484" y2="79087"/>
                          <a14:foregroundMark x1="44282" y1="71483" x2="44428" y2="78707"/>
                          <a14:foregroundMark x1="70821" y1="70342" x2="70821" y2="71483"/>
                          <a14:foregroundMark x1="82991" y1="70342" x2="82991" y2="70342"/>
                          <a14:backgroundMark x1="10117" y1="32700" x2="10117" y2="43726"/>
                          <a14:backgroundMark x1="15689" y1="43726" x2="16569" y2="3840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014916" y="5051374"/>
              <a:ext cx="3128010" cy="120625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223C9F4-6DC1-5252-6483-0D55EB00C0AC}"/>
                </a:ext>
              </a:extLst>
            </p:cNvPr>
            <p:cNvSpPr/>
            <p:nvPr/>
          </p:nvSpPr>
          <p:spPr>
            <a:xfrm>
              <a:off x="9157112" y="5055591"/>
              <a:ext cx="1146468" cy="4770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TW" altLang="en-US" sz="25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華康少女文字W5" panose="040F0509000000000000" pitchFamily="81" charset="-120"/>
                  <a:ea typeface="華康少女文字W5" panose="040F0509000000000000" pitchFamily="81" charset="-120"/>
                </a:rPr>
                <a:t>贊助商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720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F8C379-1FC6-342C-FF9A-6D0F7C43B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27361"/>
            <a:ext cx="12191998" cy="81127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61C2782-D772-BD9C-01DA-A2004F3584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00248E8-E406-43F2-ECE3-6A026654FDE9}"/>
              </a:ext>
            </a:extLst>
          </p:cNvPr>
          <p:cNvSpPr/>
          <p:nvPr/>
        </p:nvSpPr>
        <p:spPr>
          <a:xfrm>
            <a:off x="-2905000" y="1153189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9C1E882-CBF4-3B72-4508-9A3A5C767697}"/>
              </a:ext>
            </a:extLst>
          </p:cNvPr>
          <p:cNvSpPr/>
          <p:nvPr/>
        </p:nvSpPr>
        <p:spPr>
          <a:xfrm>
            <a:off x="4770958" y="2644170"/>
            <a:ext cx="265008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9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華康少女文字W5" panose="040F0509000000000000" pitchFamily="81" charset="-120"/>
                <a:ea typeface="華康少女文字W5" panose="040F0509000000000000" pitchFamily="81" charset="-120"/>
              </a:rPr>
              <a:t>閒談</a:t>
            </a:r>
          </a:p>
        </p:txBody>
      </p:sp>
    </p:spTree>
    <p:extLst>
      <p:ext uri="{BB962C8B-B14F-4D97-AF65-F5344CB8AC3E}">
        <p14:creationId xmlns:p14="http://schemas.microsoft.com/office/powerpoint/2010/main" val="77866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D17AB0-23BA-AE91-F6C4-A10EC35B4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6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看看我家的無線</a:t>
            </a:r>
            <a:r>
              <a:rPr lang="en-US" altLang="zh-TW" sz="6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AP</a:t>
            </a:r>
            <a:r>
              <a:rPr lang="zh-TW" altLang="en-US" sz="6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設定</a:t>
            </a:r>
            <a:br>
              <a:rPr lang="zh-TW" altLang="en-US" sz="6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</a:b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0C54166-AC03-06F9-4F3C-A3C3968F93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4195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F8C379-1FC6-342C-FF9A-6D0F7C43B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27361"/>
            <a:ext cx="12191998" cy="81127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61C2782-D772-BD9C-01DA-A2004F3584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00248E8-E406-43F2-ECE3-6A026654FDE9}"/>
              </a:ext>
            </a:extLst>
          </p:cNvPr>
          <p:cNvSpPr/>
          <p:nvPr/>
        </p:nvSpPr>
        <p:spPr>
          <a:xfrm>
            <a:off x="-2905000" y="1153189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9C1E882-CBF4-3B72-4508-9A3A5C767697}"/>
              </a:ext>
            </a:extLst>
          </p:cNvPr>
          <p:cNvSpPr/>
          <p:nvPr/>
        </p:nvSpPr>
        <p:spPr>
          <a:xfrm>
            <a:off x="3535845" y="2644170"/>
            <a:ext cx="512031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華康少女文字W5" panose="040F0509000000000000" pitchFamily="81" charset="-120"/>
                <a:ea typeface="華康少女文字W5" panose="040F0509000000000000" pitchFamily="81" charset="-120"/>
              </a:rPr>
              <a:t>IPv4(</a:t>
            </a:r>
            <a:r>
              <a:rPr lang="zh-TW" altLang="en-US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華康少女文字W5" panose="040F0509000000000000" pitchFamily="81" charset="-120"/>
                <a:ea typeface="華康少女文字W5" panose="040F0509000000000000" pitchFamily="81" charset="-120"/>
              </a:rPr>
              <a:t>續</a:t>
            </a:r>
            <a:r>
              <a:rPr lang="en-US" altLang="zh-TW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華康少女文字W5" panose="040F0509000000000000" pitchFamily="81" charset="-120"/>
                <a:ea typeface="華康少女文字W5" panose="040F0509000000000000" pitchFamily="81" charset="-120"/>
              </a:rPr>
              <a:t>)</a:t>
            </a:r>
            <a:endParaRPr lang="zh-TW" altLang="en-US" sz="9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華康少女文字W5" panose="040F0509000000000000" pitchFamily="81" charset="-120"/>
              <a:ea typeface="華康少女文字W5" panose="040F05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6517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私有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1EF6E-C787-D36A-17CF-7FE8108A45B7}"/>
              </a:ext>
            </a:extLst>
          </p:cNvPr>
          <p:cNvSpPr/>
          <p:nvPr/>
        </p:nvSpPr>
        <p:spPr>
          <a:xfrm>
            <a:off x="88683" y="2348880"/>
            <a:ext cx="9195994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不可直接連接網際網路</a:t>
            </a:r>
            <a:endParaRPr kumimoji="0" lang="en-US" altLang="zh-TW" sz="4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主要用於區域網路</a:t>
            </a:r>
            <a:endParaRPr kumimoji="0" lang="en-US" altLang="zh-TW" sz="4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無需考慮位址和區網外的設備衝突</a:t>
            </a:r>
          </a:p>
        </p:txBody>
      </p:sp>
    </p:spTree>
    <p:extLst>
      <p:ext uri="{BB962C8B-B14F-4D97-AF65-F5344CB8AC3E}">
        <p14:creationId xmlns:p14="http://schemas.microsoft.com/office/powerpoint/2010/main" val="3373188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私有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範圍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76876AC8-C88F-16F6-F050-2168FDE59B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412499"/>
              </p:ext>
            </p:extLst>
          </p:nvPr>
        </p:nvGraphicFramePr>
        <p:xfrm>
          <a:off x="703921" y="2994409"/>
          <a:ext cx="11018620" cy="2010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4655">
                  <a:extLst>
                    <a:ext uri="{9D8B030D-6E8A-4147-A177-3AD203B41FA5}">
                      <a16:colId xmlns:a16="http://schemas.microsoft.com/office/drawing/2014/main" val="3101695508"/>
                    </a:ext>
                  </a:extLst>
                </a:gridCol>
                <a:gridCol w="6414411">
                  <a:extLst>
                    <a:ext uri="{9D8B030D-6E8A-4147-A177-3AD203B41FA5}">
                      <a16:colId xmlns:a16="http://schemas.microsoft.com/office/drawing/2014/main" val="155238053"/>
                    </a:ext>
                  </a:extLst>
                </a:gridCol>
                <a:gridCol w="1849554">
                  <a:extLst>
                    <a:ext uri="{9D8B030D-6E8A-4147-A177-3AD203B41FA5}">
                      <a16:colId xmlns:a16="http://schemas.microsoft.com/office/drawing/2014/main" val="3644767782"/>
                    </a:ext>
                  </a:extLst>
                </a:gridCol>
              </a:tblGrid>
              <a:tr h="502725">
                <a:tc>
                  <a:txBody>
                    <a:bodyPr/>
                    <a:lstStyle/>
                    <a:p>
                      <a:r>
                        <a:rPr lang="en-US" altLang="zh-TW" sz="2400" dirty="0">
                          <a:solidFill>
                            <a:srgbClr val="7030A0"/>
                          </a:solidFill>
                        </a:rPr>
                        <a:t>Class</a:t>
                      </a:r>
                      <a:endParaRPr lang="zh-TW" altLang="en-US" sz="2400" dirty="0">
                        <a:solidFill>
                          <a:srgbClr val="7030A0"/>
                        </a:solidFill>
                      </a:endParaRPr>
                    </a:p>
                  </a:txBody>
                  <a:tcPr marL="123959" marR="123959" marT="61980" marB="6198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7030A0"/>
                          </a:solidFill>
                        </a:rPr>
                        <a:t>範圍</a:t>
                      </a:r>
                    </a:p>
                  </a:txBody>
                  <a:tcPr marL="123959" marR="123959" marT="61980" marB="619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solidFill>
                            <a:srgbClr val="7030A0"/>
                          </a:solidFill>
                        </a:rPr>
                        <a:t>遮罩</a:t>
                      </a:r>
                    </a:p>
                  </a:txBody>
                  <a:tcPr marL="123959" marR="123959" marT="61980" marB="619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4256064"/>
                  </a:ext>
                </a:extLst>
              </a:tr>
              <a:tr h="502725"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Class A</a:t>
                      </a:r>
                      <a:endParaRPr lang="zh-TW" altLang="en-US" sz="2400" dirty="0"/>
                    </a:p>
                  </a:txBody>
                  <a:tcPr marL="123959" marR="123959" marT="61980" marB="6198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10.0.0.0~10.255.255.255</a:t>
                      </a:r>
                      <a:endParaRPr lang="zh-TW" altLang="en-US" sz="2400" dirty="0"/>
                    </a:p>
                  </a:txBody>
                  <a:tcPr marL="123959" marR="123959" marT="61980" marB="619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/8</a:t>
                      </a:r>
                      <a:endParaRPr lang="zh-TW" altLang="en-US" sz="2400" dirty="0"/>
                    </a:p>
                  </a:txBody>
                  <a:tcPr marL="123959" marR="123959" marT="61980" marB="619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3224389"/>
                  </a:ext>
                </a:extLst>
              </a:tr>
              <a:tr h="502725"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Class B</a:t>
                      </a:r>
                      <a:endParaRPr lang="zh-TW" altLang="en-US" sz="2400" dirty="0"/>
                    </a:p>
                  </a:txBody>
                  <a:tcPr marL="123959" marR="123959" marT="61980" marB="6198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172.16.0.0~127.31.255.255</a:t>
                      </a:r>
                      <a:endParaRPr lang="zh-TW" altLang="en-US" sz="2400" dirty="0"/>
                    </a:p>
                  </a:txBody>
                  <a:tcPr marL="123959" marR="123959" marT="61980" marB="619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/12</a:t>
                      </a:r>
                      <a:endParaRPr lang="zh-TW" altLang="en-US" sz="2400" dirty="0"/>
                    </a:p>
                  </a:txBody>
                  <a:tcPr marL="123959" marR="123959" marT="61980" marB="619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5953658"/>
                  </a:ext>
                </a:extLst>
              </a:tr>
              <a:tr h="502725"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Class C</a:t>
                      </a:r>
                      <a:endParaRPr lang="zh-TW" altLang="en-US" sz="2400" dirty="0"/>
                    </a:p>
                  </a:txBody>
                  <a:tcPr marL="123959" marR="123959" marT="61980" marB="6198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192.168.0.0~192.168.255.255</a:t>
                      </a:r>
                      <a:endParaRPr lang="zh-TW" altLang="en-US" sz="2400" dirty="0"/>
                    </a:p>
                  </a:txBody>
                  <a:tcPr marL="123959" marR="123959" marT="61980" marB="619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/>
                        <a:t>/16</a:t>
                      </a:r>
                      <a:endParaRPr lang="zh-TW" altLang="en-US" sz="2400" dirty="0"/>
                    </a:p>
                  </a:txBody>
                  <a:tcPr marL="123959" marR="123959" marT="61980" marB="6198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024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0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F8C379-1FC6-342C-FF9A-6D0F7C43B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27361"/>
            <a:ext cx="12191998" cy="81127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61C2782-D772-BD9C-01DA-A2004F3584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00248E8-E406-43F2-ECE3-6A026654FDE9}"/>
              </a:ext>
            </a:extLst>
          </p:cNvPr>
          <p:cNvSpPr/>
          <p:nvPr/>
        </p:nvSpPr>
        <p:spPr>
          <a:xfrm>
            <a:off x="-2905000" y="1153189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9C1E882-CBF4-3B72-4508-9A3A5C767697}"/>
              </a:ext>
            </a:extLst>
          </p:cNvPr>
          <p:cNvSpPr/>
          <p:nvPr/>
        </p:nvSpPr>
        <p:spPr>
          <a:xfrm>
            <a:off x="4770958" y="2644170"/>
            <a:ext cx="265008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華康少女文字W5" panose="040F0509000000000000" pitchFamily="81" charset="-120"/>
                <a:ea typeface="華康少女文字W5" panose="040F0509000000000000" pitchFamily="81" charset="-120"/>
              </a:rPr>
              <a:t>繞送</a:t>
            </a:r>
            <a:endParaRPr lang="zh-TW" altLang="en-US" sz="9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華康少女文字W5" panose="040F0509000000000000" pitchFamily="81" charset="-120"/>
              <a:ea typeface="華康少女文字W5" panose="040F05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5581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9F0A22-5130-3E11-AE4A-31822CBF5C59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繞送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9E233B6-7D91-2646-1C0D-53D15541C9E2}"/>
              </a:ext>
            </a:extLst>
          </p:cNvPr>
          <p:cNvSpPr/>
          <p:nvPr/>
        </p:nvSpPr>
        <p:spPr>
          <a:xfrm>
            <a:off x="193458" y="6149355"/>
            <a:ext cx="919599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  <a:hlinkClick r:id="rId3"/>
              </a:rPr>
              <a:t>靜態繞送影片</a:t>
            </a:r>
            <a:endParaRPr kumimoji="0" lang="zh-TW" altLang="en-US" sz="24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A831B2B-ACFB-B01E-9198-B864BB5FAB01}"/>
              </a:ext>
            </a:extLst>
          </p:cNvPr>
          <p:cNvSpPr/>
          <p:nvPr/>
        </p:nvSpPr>
        <p:spPr>
          <a:xfrm>
            <a:off x="88683" y="2348880"/>
            <a:ext cx="9195994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路由器轉送封包到目的地的過程</a:t>
            </a:r>
            <a:endParaRPr lang="en-US" altLang="zh-TW" sz="40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  <a:ea typeface="新細明體" panose="02020500000000000000" pitchFamily="18" charset="-120"/>
            </a:endParaRPr>
          </a:p>
          <a:p>
            <a:pPr marL="1657350" lvl="2" indent="-742950">
              <a:buFont typeface="+mj-lt"/>
              <a:buAutoNum type="arabicPeriod"/>
            </a:pPr>
            <a:r>
              <a:rPr kumimoji="0" lang="zh-TW" alt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路由器</a:t>
            </a: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維護路由表</a:t>
            </a:r>
            <a:endParaRPr kumimoji="0" lang="en-US" altLang="zh-TW" sz="4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  <a:p>
            <a:pPr marL="1657350" lvl="2" indent="-742950">
              <a:buFont typeface="+mj-lt"/>
              <a:buAutoNum type="arabicPeriod"/>
            </a:pPr>
            <a:r>
              <a:rPr kumimoji="0" lang="zh-TW" altLang="en-US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路由器查看路由表決定</a:t>
            </a:r>
            <a:r>
              <a:rPr kumimoji="0" lang="en-US" altLang="zh-TW" sz="40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next hop</a:t>
            </a:r>
          </a:p>
          <a:p>
            <a:pPr marL="1657350" lvl="2" indent="-742950">
              <a:buFont typeface="+mj-lt"/>
              <a:buAutoNum type="arabicPeriod"/>
            </a:pPr>
            <a:endParaRPr kumimoji="0" lang="zh-TW" altLang="en-US" sz="40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394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9F0A22-5130-3E11-AE4A-31822CBF5C59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如何維護路由表</a:t>
            </a:r>
            <a:endParaRPr lang="en-US" altLang="zh-TW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  <a:p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9E233B6-7D91-2646-1C0D-53D15541C9E2}"/>
              </a:ext>
            </a:extLst>
          </p:cNvPr>
          <p:cNvSpPr/>
          <p:nvPr/>
        </p:nvSpPr>
        <p:spPr>
          <a:xfrm>
            <a:off x="193458" y="6149355"/>
            <a:ext cx="919599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  <a:hlinkClick r:id="rId3"/>
              </a:rPr>
              <a:t>靜態繞送影片</a:t>
            </a:r>
            <a:endParaRPr kumimoji="0" lang="zh-TW" altLang="en-US" sz="24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A831B2B-ACFB-B01E-9198-B864BB5FAB01}"/>
              </a:ext>
            </a:extLst>
          </p:cNvPr>
          <p:cNvSpPr/>
          <p:nvPr/>
        </p:nvSpPr>
        <p:spPr>
          <a:xfrm>
            <a:off x="88683" y="2348880"/>
            <a:ext cx="9195994" cy="40010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1143000" lvl="1" indent="-685800">
              <a:buFont typeface="Arial" panose="020B0604020202020204" pitchFamily="34" charset="0"/>
              <a:buChar char="•"/>
              <a:defRPr/>
            </a:pP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管理者手動輸入</a:t>
            </a:r>
            <a:r>
              <a:rPr lang="en-US" altLang="zh-TW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(</a:t>
            </a: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靜態</a:t>
            </a:r>
            <a:r>
              <a:rPr lang="en-US" altLang="zh-TW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)</a:t>
            </a: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網路龐大時難以執行</a:t>
            </a:r>
            <a:endParaRPr lang="en-US" altLang="zh-TW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通常只會手動設定預設路由</a:t>
            </a:r>
            <a:endParaRPr lang="en-US" altLang="zh-TW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1143000" lvl="1" indent="-685800">
              <a:buFont typeface="Arial" panose="020B0604020202020204" pitchFamily="34" charset="0"/>
              <a:buChar char="•"/>
              <a:defRPr/>
            </a:pPr>
            <a:endParaRPr lang="en-US" altLang="zh-TW" sz="40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  <a:ea typeface="新細明體" panose="02020500000000000000" pitchFamily="18" charset="-120"/>
            </a:endParaRPr>
          </a:p>
          <a:p>
            <a:pPr marL="1143000" lvl="1" indent="-685800">
              <a:buFont typeface="Arial" panose="020B0604020202020204" pitchFamily="34" charset="0"/>
              <a:buChar char="•"/>
              <a:defRPr/>
            </a:pP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路由器間分享自己已知網段</a:t>
            </a:r>
            <a:r>
              <a:rPr lang="en-US" altLang="zh-TW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(</a:t>
            </a: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動態</a:t>
            </a:r>
            <a:r>
              <a:rPr lang="en-US" altLang="zh-TW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)</a:t>
            </a: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協定</a:t>
            </a:r>
            <a:r>
              <a:rPr lang="en-US" altLang="zh-TW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:RIP</a:t>
            </a:r>
            <a:r>
              <a:rPr lang="zh-TW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、</a:t>
            </a:r>
            <a:r>
              <a:rPr lang="en-US" altLang="zh-TW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OSPF</a:t>
            </a: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sz="2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不同協定間無法交換</a:t>
            </a:r>
            <a:endParaRPr lang="en-US" altLang="zh-TW" sz="20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sz="2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有可能被汙染</a:t>
            </a: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TW" sz="40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31446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9F0A22-5130-3E11-AE4A-31822CBF5C59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如何維護路由表</a:t>
            </a:r>
            <a:endParaRPr lang="en-US" altLang="zh-TW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  <a:p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9E233B6-7D91-2646-1C0D-53D15541C9E2}"/>
              </a:ext>
            </a:extLst>
          </p:cNvPr>
          <p:cNvSpPr/>
          <p:nvPr/>
        </p:nvSpPr>
        <p:spPr>
          <a:xfrm>
            <a:off x="193458" y="6149355"/>
            <a:ext cx="919599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  <a:hlinkClick r:id="rId3"/>
              </a:rPr>
              <a:t>靜態繞送影片</a:t>
            </a:r>
            <a:endParaRPr kumimoji="0" lang="zh-TW" altLang="en-US" sz="24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A831B2B-ACFB-B01E-9198-B864BB5FAB01}"/>
              </a:ext>
            </a:extLst>
          </p:cNvPr>
          <p:cNvSpPr/>
          <p:nvPr/>
        </p:nvSpPr>
        <p:spPr>
          <a:xfrm>
            <a:off x="88683" y="2348880"/>
            <a:ext cx="9195994" cy="40010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1143000" lvl="1" indent="-685800">
              <a:buFont typeface="Arial" panose="020B0604020202020204" pitchFamily="34" charset="0"/>
              <a:buChar char="•"/>
              <a:defRPr/>
            </a:pP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管理者手動輸入</a:t>
            </a:r>
            <a:r>
              <a:rPr lang="en-US" altLang="zh-TW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(</a:t>
            </a: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靜態</a:t>
            </a:r>
            <a:r>
              <a:rPr lang="en-US" altLang="zh-TW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)</a:t>
            </a: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網路龐大時難以執行</a:t>
            </a:r>
            <a:endParaRPr lang="en-US" altLang="zh-TW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通常只會手動設定預設路由</a:t>
            </a:r>
            <a:endParaRPr lang="en-US" altLang="zh-TW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1143000" lvl="1" indent="-685800">
              <a:buFont typeface="Arial" panose="020B0604020202020204" pitchFamily="34" charset="0"/>
              <a:buChar char="•"/>
              <a:defRPr/>
            </a:pPr>
            <a:endParaRPr lang="en-US" altLang="zh-TW" sz="40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  <a:ea typeface="新細明體" panose="02020500000000000000" pitchFamily="18" charset="-120"/>
            </a:endParaRPr>
          </a:p>
          <a:p>
            <a:pPr marL="1143000" lvl="1" indent="-685800">
              <a:buFont typeface="Arial" panose="020B0604020202020204" pitchFamily="34" charset="0"/>
              <a:buChar char="•"/>
              <a:defRPr/>
            </a:pP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路由器間分享自己已知網段</a:t>
            </a:r>
            <a:r>
              <a:rPr lang="en-US" altLang="zh-TW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(</a:t>
            </a:r>
            <a:r>
              <a:rPr lang="zh-TW" altLang="en-US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動態</a:t>
            </a:r>
            <a:r>
              <a:rPr lang="en-US" altLang="zh-TW" sz="4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)</a:t>
            </a: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協定</a:t>
            </a:r>
            <a:r>
              <a:rPr lang="en-US" altLang="zh-TW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:RIP</a:t>
            </a:r>
            <a:r>
              <a:rPr lang="zh-TW" altLang="en-US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、</a:t>
            </a:r>
            <a:r>
              <a:rPr lang="en-US" altLang="zh-TW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  <a:ea typeface="新細明體" panose="02020500000000000000" pitchFamily="18" charset="-120"/>
              </a:rPr>
              <a:t>OSPF</a:t>
            </a: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sz="2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不同協定間無法交換</a:t>
            </a:r>
            <a:endParaRPr lang="en-US" altLang="zh-TW" sz="20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1600200" lvl="2" indent="-685800">
              <a:buFont typeface="Arial" panose="020B0604020202020204" pitchFamily="34" charset="0"/>
              <a:buChar char="•"/>
              <a:defRPr/>
            </a:pPr>
            <a:r>
              <a:rPr lang="zh-TW" altLang="en-US" sz="2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有可能被汙染</a:t>
            </a: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TW" sz="40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Calibri" panose="020F0502020204030204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9884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9F0A22-5130-3E11-AE4A-31822CBF5C59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繞送指令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靜態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9E233B6-7D91-2646-1C0D-53D15541C9E2}"/>
              </a:ext>
            </a:extLst>
          </p:cNvPr>
          <p:cNvSpPr/>
          <p:nvPr/>
        </p:nvSpPr>
        <p:spPr>
          <a:xfrm>
            <a:off x="193458" y="6149355"/>
            <a:ext cx="919599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  <a:hlinkClick r:id="rId3"/>
              </a:rPr>
              <a:t>靜態繞送影片</a:t>
            </a:r>
            <a:endParaRPr kumimoji="0" lang="zh-TW" altLang="en-US" sz="24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1275EA4-DEFB-4801-3486-15CEE02FCB10}"/>
              </a:ext>
            </a:extLst>
          </p:cNvPr>
          <p:cNvSpPr/>
          <p:nvPr/>
        </p:nvSpPr>
        <p:spPr>
          <a:xfrm>
            <a:off x="193458" y="2444130"/>
            <a:ext cx="11093668" cy="369332"/>
          </a:xfrm>
          <a:prstGeom prst="rect">
            <a:avLst/>
          </a:prstGeom>
          <a:solidFill>
            <a:schemeClr val="tx1"/>
          </a:solidFill>
        </p:spPr>
        <p:txBody>
          <a:bodyPr wrap="square" lIns="91440" tIns="45720" rIns="91440" bIns="4572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(config)#ip route [</a:t>
            </a:r>
            <a:r>
              <a:rPr lang="zh-TW" altLang="en-US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目的網路</a:t>
            </a:r>
            <a:r>
              <a:rPr lang="en-US" altLang="zh-TW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[</a:t>
            </a:r>
            <a:r>
              <a:rPr lang="zh-TW" altLang="en-US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遮罩</a:t>
            </a:r>
            <a:r>
              <a:rPr lang="en-US" altLang="zh-TW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[</a:t>
            </a:r>
            <a:r>
              <a:rPr lang="zh-TW" altLang="en-US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下一個中繼站或離開介面</a:t>
            </a:r>
            <a:r>
              <a:rPr lang="en-US" altLang="zh-TW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[</a:t>
            </a:r>
            <a:r>
              <a:rPr lang="zh-TW" altLang="en-US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管理性距離</a:t>
            </a:r>
            <a:r>
              <a:rPr lang="en-US" altLang="zh-TW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[permanent]</a:t>
            </a:r>
            <a:endParaRPr kumimoji="0" lang="zh-TW" altLang="en-US" b="0" i="0" u="none" strike="noStrike" kern="1200" cap="none" spc="0" normalizeH="0" baseline="0" noProof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Consolas" panose="020B0609020204030204" pitchFamily="49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8874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296</Words>
  <Application>Microsoft Office PowerPoint</Application>
  <PresentationFormat>寬螢幕</PresentationFormat>
  <Paragraphs>68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Yu Gothic UI Semibold</vt:lpstr>
      <vt:lpstr>華康少女文字W5</vt:lpstr>
      <vt:lpstr>微軟正黑體</vt:lpstr>
      <vt:lpstr>Office 佈景主題</vt:lpstr>
      <vt:lpstr>1_Office 佈景主題</vt:lpstr>
      <vt:lpstr>PowerPoint 簡報</vt:lpstr>
      <vt:lpstr>PowerPoint 簡報</vt:lpstr>
      <vt:lpstr>私有IP</vt:lpstr>
      <vt:lpstr>私有IP範圍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看看我家的無線AP設定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EACH CHEN</dc:creator>
  <cp:lastModifiedBy>EACH CHEN</cp:lastModifiedBy>
  <cp:revision>2</cp:revision>
  <dcterms:created xsi:type="dcterms:W3CDTF">2023-12-23T02:43:57Z</dcterms:created>
  <dcterms:modified xsi:type="dcterms:W3CDTF">2023-12-23T11:35:08Z</dcterms:modified>
</cp:coreProperties>
</file>

<file path=docProps/thumbnail.jpeg>
</file>